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9" r:id="rId2"/>
    <p:sldId id="355" r:id="rId3"/>
    <p:sldId id="274" r:id="rId4"/>
    <p:sldId id="480" r:id="rId5"/>
    <p:sldId id="491" r:id="rId6"/>
    <p:sldId id="492" r:id="rId7"/>
    <p:sldId id="494" r:id="rId8"/>
    <p:sldId id="493" r:id="rId9"/>
    <p:sldId id="357" r:id="rId10"/>
    <p:sldId id="356" r:id="rId11"/>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2">
          <p15:clr>
            <a:srgbClr val="A4A3A4"/>
          </p15:clr>
        </p15:guide>
        <p15:guide id="2" pos="3896">
          <p15:clr>
            <a:srgbClr val="A4A3A4"/>
          </p15:clr>
        </p15:guide>
        <p15:guide id="3" pos="325">
          <p15:clr>
            <a:srgbClr val="A4A3A4"/>
          </p15:clr>
        </p15:guide>
        <p15:guide id="4" pos="7355">
          <p15:clr>
            <a:srgbClr val="A4A3A4"/>
          </p15:clr>
        </p15:guide>
        <p15:guide id="5" orient="horz" pos="349">
          <p15:clr>
            <a:srgbClr val="A4A3A4"/>
          </p15:clr>
        </p15:guide>
        <p15:guide id="6" orient="horz" pos="3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CB2"/>
    <a:srgbClr val="8E786B"/>
    <a:srgbClr val="5F493F"/>
    <a:srgbClr val="8B7567"/>
    <a:srgbClr val="F5F3F1"/>
    <a:srgbClr val="EAE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2" autoAdjust="0"/>
    <p:restoredTop sz="94660"/>
  </p:normalViewPr>
  <p:slideViewPr>
    <p:cSldViewPr snapToGrid="0" showGuides="1">
      <p:cViewPr varScale="1">
        <p:scale>
          <a:sx n="111" d="100"/>
          <a:sy n="111" d="100"/>
        </p:scale>
        <p:origin x="80" y="200"/>
      </p:cViewPr>
      <p:guideLst>
        <p:guide orient="horz" pos="2062"/>
        <p:guide pos="3896"/>
        <p:guide pos="325"/>
        <p:guide pos="7355"/>
        <p:guide orient="horz" pos="349"/>
        <p:guide orient="horz" pos="3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71475" y="1161415"/>
            <a:ext cx="5144135" cy="1754326"/>
          </a:xfrm>
          <a:prstGeom prst="rect">
            <a:avLst/>
          </a:prstGeom>
          <a:noFill/>
        </p:spPr>
        <p:txBody>
          <a:bodyPr wrap="square">
            <a:spAutoFit/>
          </a:bodyPr>
          <a:lstStyle/>
          <a:p>
            <a:r>
              <a:rPr lang="en-US" altLang="zh-CN"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a:t>
            </a:r>
            <a:r>
              <a:rPr lang="zh-CN" alt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强化学习</a:t>
            </a:r>
            <a:r>
              <a:rPr lang="en-US" altLang="zh-CN"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a:t>
            </a:r>
          </a:p>
          <a:p>
            <a:r>
              <a:rPr lang="en-US" altLang="zh-CN"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rPr>
              <a:t>CH1-6</a:t>
            </a:r>
            <a:endParaRPr lang="zh-CN" altLang="en-US" sz="5400" dirty="0">
              <a:ln w="25400" cmpd="thickThin">
                <a:noFill/>
              </a:ln>
              <a:solidFill>
                <a:srgbClr val="5F493F"/>
              </a:solidFill>
              <a:latin typeface="华文中宋" panose="02010600040101010101" charset="-122"/>
              <a:ea typeface="华文中宋" panose="02010600040101010101" charset="-122"/>
              <a:cs typeface="华文中宋" panose="02010600040101010101" charset="-122"/>
            </a:endParaRPr>
          </a:p>
        </p:txBody>
      </p:sp>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164" y="163830"/>
            <a:ext cx="2831937" cy="520356"/>
          </a:xfrm>
          <a:prstGeom prst="rect">
            <a:avLst/>
          </a:prstGeom>
        </p:spPr>
      </p:pic>
      <p:sp>
        <p:nvSpPr>
          <p:cNvPr id="8" name="文本框 7"/>
          <p:cNvSpPr txBox="1"/>
          <p:nvPr/>
        </p:nvSpPr>
        <p:spPr>
          <a:xfrm>
            <a:off x="541655" y="6051550"/>
            <a:ext cx="9541510" cy="423545"/>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69F95B-6A48-EEA2-DDB7-BF84F039A2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
            <a:ext cx="12192000" cy="6477000"/>
          </a:xfrm>
          <a:prstGeom prst="rect">
            <a:avLst/>
          </a:prstGeom>
        </p:spPr>
      </p:pic>
    </p:spTree>
    <p:extLst>
      <p:ext uri="{BB962C8B-B14F-4D97-AF65-F5344CB8AC3E}">
        <p14:creationId xmlns:p14="http://schemas.microsoft.com/office/powerpoint/2010/main" val="297037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134193F5-F2DD-2F30-B71D-984E2F3417D9}"/>
              </a:ext>
            </a:extLst>
          </p:cNvPr>
          <p:cNvGraphicFramePr>
            <a:graphicFrameLocks noGrp="1"/>
          </p:cNvGraphicFramePr>
          <p:nvPr>
            <p:extLst>
              <p:ext uri="{D42A27DB-BD31-4B8C-83A1-F6EECF244321}">
                <p14:modId xmlns:p14="http://schemas.microsoft.com/office/powerpoint/2010/main" val="3680068453"/>
              </p:ext>
            </p:extLst>
          </p:nvPr>
        </p:nvGraphicFramePr>
        <p:xfrm>
          <a:off x="2032000" y="719666"/>
          <a:ext cx="8127999" cy="430991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167832838"/>
                    </a:ext>
                  </a:extLst>
                </a:gridCol>
                <a:gridCol w="3275482">
                  <a:extLst>
                    <a:ext uri="{9D8B030D-6E8A-4147-A177-3AD203B41FA5}">
                      <a16:colId xmlns:a16="http://schemas.microsoft.com/office/drawing/2014/main" val="1593436947"/>
                    </a:ext>
                  </a:extLst>
                </a:gridCol>
                <a:gridCol w="2143184">
                  <a:extLst>
                    <a:ext uri="{9D8B030D-6E8A-4147-A177-3AD203B41FA5}">
                      <a16:colId xmlns:a16="http://schemas.microsoft.com/office/drawing/2014/main" val="1025530125"/>
                    </a:ext>
                  </a:extLst>
                </a:gridCol>
              </a:tblGrid>
              <a:tr h="370840">
                <a:tc>
                  <a:txBody>
                    <a:bodyPr/>
                    <a:lstStyle/>
                    <a:p>
                      <a:r>
                        <a:rPr lang="zh-CN" altLang="en-US" dirty="0"/>
                        <a:t>时间</a:t>
                      </a:r>
                    </a:p>
                  </a:txBody>
                  <a:tcPr/>
                </a:tc>
                <a:tc>
                  <a:txBody>
                    <a:bodyPr/>
                    <a:lstStyle/>
                    <a:p>
                      <a:r>
                        <a:rPr lang="zh-CN" altLang="en-US" dirty="0"/>
                        <a:t>任务目标</a:t>
                      </a:r>
                    </a:p>
                  </a:txBody>
                  <a:tcPr/>
                </a:tc>
                <a:tc>
                  <a:txBody>
                    <a:bodyPr/>
                    <a:lstStyle/>
                    <a:p>
                      <a:r>
                        <a:rPr lang="zh-CN" altLang="en-US" dirty="0"/>
                        <a:t>实际完成</a:t>
                      </a:r>
                    </a:p>
                  </a:txBody>
                  <a:tcPr/>
                </a:tc>
                <a:extLst>
                  <a:ext uri="{0D108BD9-81ED-4DB2-BD59-A6C34878D82A}">
                    <a16:rowId xmlns:a16="http://schemas.microsoft.com/office/drawing/2014/main" val="2565480901"/>
                  </a:ext>
                </a:extLst>
              </a:tr>
              <a:tr h="370840">
                <a:tc>
                  <a:txBody>
                    <a:bodyPr/>
                    <a:lstStyle/>
                    <a:p>
                      <a:r>
                        <a:rPr lang="en-US" altLang="zh-CN" dirty="0"/>
                        <a:t>8</a:t>
                      </a:r>
                      <a:endParaRPr lang="zh-CN" altLang="en-US" dirty="0"/>
                    </a:p>
                  </a:txBody>
                  <a:tcPr/>
                </a:tc>
                <a:tc>
                  <a:txBody>
                    <a:bodyPr/>
                    <a:lstStyle/>
                    <a:p>
                      <a:r>
                        <a:rPr lang="zh-CN" altLang="en-US" dirty="0"/>
                        <a:t>实现</a:t>
                      </a:r>
                      <a:r>
                        <a:rPr lang="en-US" altLang="zh-CN" dirty="0"/>
                        <a:t>DQN</a:t>
                      </a:r>
                      <a:r>
                        <a:rPr lang="zh-CN" altLang="en-US" dirty="0"/>
                        <a:t>并测试</a:t>
                      </a:r>
                    </a:p>
                  </a:txBody>
                  <a:tcPr/>
                </a:tc>
                <a:tc>
                  <a:txBody>
                    <a:bodyPr/>
                    <a:lstStyle/>
                    <a:p>
                      <a:r>
                        <a:rPr lang="zh-CN" altLang="en-US" dirty="0"/>
                        <a:t>成功实现</a:t>
                      </a:r>
                      <a:endParaRPr lang="en-US" altLang="zh-CN" dirty="0"/>
                    </a:p>
                    <a:p>
                      <a:r>
                        <a:rPr lang="zh-CN" altLang="en-US" dirty="0"/>
                        <a:t>参数有待优化</a:t>
                      </a:r>
                    </a:p>
                  </a:txBody>
                  <a:tcPr/>
                </a:tc>
                <a:extLst>
                  <a:ext uri="{0D108BD9-81ED-4DB2-BD59-A6C34878D82A}">
                    <a16:rowId xmlns:a16="http://schemas.microsoft.com/office/drawing/2014/main" val="1195992398"/>
                  </a:ext>
                </a:extLst>
              </a:tr>
              <a:tr h="370840">
                <a:tc>
                  <a:txBody>
                    <a:bodyPr/>
                    <a:lstStyle/>
                    <a:p>
                      <a:r>
                        <a:rPr lang="en-US" altLang="zh-CN" dirty="0"/>
                        <a:t>9</a:t>
                      </a:r>
                      <a:endParaRPr lang="zh-CN" altLang="en-US" dirty="0"/>
                    </a:p>
                  </a:txBody>
                  <a:tcPr/>
                </a:tc>
                <a:tc>
                  <a:txBody>
                    <a:bodyPr/>
                    <a:lstStyle/>
                    <a:p>
                      <a:r>
                        <a:rPr lang="zh-CN" altLang="en-US" dirty="0"/>
                        <a:t>学习</a:t>
                      </a:r>
                      <a:r>
                        <a:rPr lang="en-US" altLang="zh-CN" dirty="0"/>
                        <a:t>《</a:t>
                      </a:r>
                      <a:r>
                        <a:rPr lang="zh-CN" altLang="en-US" dirty="0"/>
                        <a:t>强化学习</a:t>
                      </a:r>
                      <a:r>
                        <a:rPr lang="en-US" altLang="zh-CN" dirty="0"/>
                        <a:t>》1-6</a:t>
                      </a:r>
                      <a:endParaRPr lang="zh-CN" altLang="en-US" dirty="0"/>
                    </a:p>
                  </a:txBody>
                  <a:tcPr/>
                </a:tc>
                <a:tc>
                  <a:txBody>
                    <a:bodyPr/>
                    <a:lstStyle/>
                    <a:p>
                      <a:r>
                        <a:rPr lang="en-US" altLang="zh-CN" dirty="0"/>
                        <a:t>1-6</a:t>
                      </a:r>
                      <a:r>
                        <a:rPr lang="zh-CN" altLang="en-US" dirty="0"/>
                        <a:t>章学习</a:t>
                      </a:r>
                    </a:p>
                  </a:txBody>
                  <a:tcPr/>
                </a:tc>
                <a:extLst>
                  <a:ext uri="{0D108BD9-81ED-4DB2-BD59-A6C34878D82A}">
                    <a16:rowId xmlns:a16="http://schemas.microsoft.com/office/drawing/2014/main" val="2378424644"/>
                  </a:ext>
                </a:extLst>
              </a:tr>
              <a:tr h="370840">
                <a:tc>
                  <a:txBody>
                    <a:bodyPr/>
                    <a:lstStyle/>
                    <a:p>
                      <a:r>
                        <a:rPr lang="en-US" altLang="zh-CN" dirty="0"/>
                        <a:t>10</a:t>
                      </a:r>
                      <a:endParaRPr lang="zh-CN" altLang="en-US" dirty="0"/>
                    </a:p>
                  </a:txBody>
                  <a:tcPr/>
                </a:tc>
                <a:tc>
                  <a:txBody>
                    <a:bodyPr/>
                    <a:lstStyle/>
                    <a:p>
                      <a:r>
                        <a:rPr lang="en-US" altLang="zh-CN" dirty="0"/>
                        <a:t>TD3</a:t>
                      </a:r>
                      <a:r>
                        <a:rPr lang="zh-CN" altLang="en-US" dirty="0"/>
                        <a:t>和</a:t>
                      </a:r>
                      <a:r>
                        <a:rPr lang="en-US" altLang="zh-CN" dirty="0"/>
                        <a:t>DDPG</a:t>
                      </a:r>
                      <a:endParaRPr lang="zh-CN" altLang="en-US" dirty="0"/>
                    </a:p>
                  </a:txBody>
                  <a:tcPr/>
                </a:tc>
                <a:tc>
                  <a:txBody>
                    <a:bodyPr/>
                    <a:lstStyle/>
                    <a:p>
                      <a:endParaRPr lang="zh-CN" altLang="en-US"/>
                    </a:p>
                  </a:txBody>
                  <a:tcPr/>
                </a:tc>
                <a:extLst>
                  <a:ext uri="{0D108BD9-81ED-4DB2-BD59-A6C34878D82A}">
                    <a16:rowId xmlns:a16="http://schemas.microsoft.com/office/drawing/2014/main" val="383615529"/>
                  </a:ext>
                </a:extLst>
              </a:tr>
              <a:tr h="370840">
                <a:tc>
                  <a:txBody>
                    <a:bodyPr/>
                    <a:lstStyle/>
                    <a:p>
                      <a:r>
                        <a:rPr lang="en-US" altLang="zh-CN" dirty="0"/>
                        <a:t>11</a:t>
                      </a:r>
                      <a:endParaRPr lang="zh-CN" altLang="en-US" dirty="0"/>
                    </a:p>
                  </a:txBody>
                  <a:tcPr/>
                </a:tc>
                <a:tc>
                  <a:txBody>
                    <a:bodyPr/>
                    <a:lstStyle/>
                    <a:p>
                      <a:r>
                        <a:rPr lang="en-US" altLang="zh-CN" dirty="0"/>
                        <a:t>PGA-MAP-Elites</a:t>
                      </a:r>
                      <a:endParaRPr lang="zh-CN" altLang="en-US" dirty="0"/>
                    </a:p>
                  </a:txBody>
                  <a:tcPr/>
                </a:tc>
                <a:tc>
                  <a:txBody>
                    <a:bodyPr/>
                    <a:lstStyle/>
                    <a:p>
                      <a:endParaRPr lang="zh-CN" altLang="en-US"/>
                    </a:p>
                  </a:txBody>
                  <a:tcPr/>
                </a:tc>
                <a:extLst>
                  <a:ext uri="{0D108BD9-81ED-4DB2-BD59-A6C34878D82A}">
                    <a16:rowId xmlns:a16="http://schemas.microsoft.com/office/drawing/2014/main" val="4189354361"/>
                  </a:ext>
                </a:extLst>
              </a:tr>
              <a:tr h="433877">
                <a:tc>
                  <a:txBody>
                    <a:bodyPr/>
                    <a:lstStyle/>
                    <a:p>
                      <a:r>
                        <a:rPr lang="en-US" altLang="zh-CN" dirty="0"/>
                        <a:t>12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准备报告和答辩</a:t>
                      </a:r>
                      <a:r>
                        <a:rPr lang="en-US" altLang="zh-CN" dirty="0"/>
                        <a:t>PPT</a:t>
                      </a:r>
                      <a:endParaRPr lang="zh-CN" altLang="en-US" dirty="0"/>
                    </a:p>
                  </a:txBody>
                  <a:tcPr/>
                </a:tc>
                <a:tc>
                  <a:txBody>
                    <a:bodyPr/>
                    <a:lstStyle/>
                    <a:p>
                      <a:endParaRPr lang="zh-CN" altLang="en-US" dirty="0"/>
                    </a:p>
                  </a:txBody>
                  <a:tcPr/>
                </a:tc>
                <a:extLst>
                  <a:ext uri="{0D108BD9-81ED-4DB2-BD59-A6C34878D82A}">
                    <a16:rowId xmlns:a16="http://schemas.microsoft.com/office/drawing/2014/main" val="1776256527"/>
                  </a:ext>
                </a:extLst>
              </a:tr>
              <a:tr h="370840">
                <a:tc>
                  <a:txBody>
                    <a:bodyPr/>
                    <a:lstStyle/>
                    <a:p>
                      <a:r>
                        <a:rPr lang="en-US" altLang="zh-CN" dirty="0"/>
                        <a:t>13</a:t>
                      </a:r>
                      <a:endParaRPr lang="zh-CN" altLang="en-US" dirty="0"/>
                    </a:p>
                  </a:txBody>
                  <a:tcPr/>
                </a:tc>
                <a:tc>
                  <a:txBody>
                    <a:bodyPr/>
                    <a:lstStyle/>
                    <a:p>
                      <a:r>
                        <a:rPr lang="zh-CN" altLang="en-US" dirty="0"/>
                        <a:t>改进优化</a:t>
                      </a:r>
                      <a:r>
                        <a:rPr lang="en-US" altLang="zh-CN" dirty="0"/>
                        <a:t>PGA-MAP-Elites</a:t>
                      </a:r>
                      <a:endParaRPr lang="zh-CN" altLang="en-US" dirty="0"/>
                    </a:p>
                  </a:txBody>
                  <a:tcPr/>
                </a:tc>
                <a:tc>
                  <a:txBody>
                    <a:bodyPr/>
                    <a:lstStyle/>
                    <a:p>
                      <a:endParaRPr lang="zh-CN" altLang="en-US"/>
                    </a:p>
                  </a:txBody>
                  <a:tcPr/>
                </a:tc>
                <a:extLst>
                  <a:ext uri="{0D108BD9-81ED-4DB2-BD59-A6C34878D82A}">
                    <a16:rowId xmlns:a16="http://schemas.microsoft.com/office/drawing/2014/main" val="2290293391"/>
                  </a:ext>
                </a:extLst>
              </a:tr>
              <a:tr h="370840">
                <a:tc>
                  <a:txBody>
                    <a:bodyPr/>
                    <a:lstStyle/>
                    <a:p>
                      <a:r>
                        <a:rPr lang="en-US" altLang="zh-CN" dirty="0"/>
                        <a:t>14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改进优化</a:t>
                      </a:r>
                      <a:r>
                        <a:rPr lang="en-US" altLang="zh-CN" dirty="0"/>
                        <a:t>PGA-MAP-Elites</a:t>
                      </a:r>
                      <a:endParaRPr lang="zh-CN" altLang="en-US" dirty="0"/>
                    </a:p>
                  </a:txBody>
                  <a:tcPr/>
                </a:tc>
                <a:tc>
                  <a:txBody>
                    <a:bodyPr/>
                    <a:lstStyle/>
                    <a:p>
                      <a:endParaRPr lang="zh-CN" altLang="en-US" dirty="0"/>
                    </a:p>
                  </a:txBody>
                  <a:tcPr/>
                </a:tc>
                <a:extLst>
                  <a:ext uri="{0D108BD9-81ED-4DB2-BD59-A6C34878D82A}">
                    <a16:rowId xmlns:a16="http://schemas.microsoft.com/office/drawing/2014/main" val="3496057545"/>
                  </a:ext>
                </a:extLst>
              </a:tr>
              <a:tr h="370840">
                <a:tc>
                  <a:txBody>
                    <a:bodyPr/>
                    <a:lstStyle/>
                    <a:p>
                      <a:r>
                        <a:rPr lang="en-US" altLang="zh-CN" dirty="0"/>
                        <a:t>15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改进优化</a:t>
                      </a:r>
                      <a:r>
                        <a:rPr lang="en-US" altLang="zh-CN" dirty="0"/>
                        <a:t>PGA-MAP-Elites</a:t>
                      </a:r>
                      <a:endParaRPr lang="zh-CN" altLang="en-US" dirty="0"/>
                    </a:p>
                  </a:txBody>
                  <a:tcPr/>
                </a:tc>
                <a:tc>
                  <a:txBody>
                    <a:bodyPr/>
                    <a:lstStyle/>
                    <a:p>
                      <a:endParaRPr lang="zh-CN" altLang="en-US" dirty="0"/>
                    </a:p>
                  </a:txBody>
                  <a:tcPr/>
                </a:tc>
                <a:extLst>
                  <a:ext uri="{0D108BD9-81ED-4DB2-BD59-A6C34878D82A}">
                    <a16:rowId xmlns:a16="http://schemas.microsoft.com/office/drawing/2014/main" val="1161771302"/>
                  </a:ext>
                </a:extLst>
              </a:tr>
              <a:tr h="370840">
                <a:tc>
                  <a:txBody>
                    <a:bodyPr/>
                    <a:lstStyle/>
                    <a:p>
                      <a:r>
                        <a:rPr lang="en-US" altLang="zh-CN" dirty="0"/>
                        <a:t>16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准备报告和答辩</a:t>
                      </a:r>
                      <a:r>
                        <a:rPr lang="en-US" altLang="zh-CN" dirty="0"/>
                        <a:t>PPT</a:t>
                      </a:r>
                      <a:endParaRPr lang="zh-CN" altLang="en-US" dirty="0"/>
                    </a:p>
                    <a:p>
                      <a:endParaRPr lang="zh-CN" altLang="en-US" dirty="0"/>
                    </a:p>
                  </a:txBody>
                  <a:tcPr/>
                </a:tc>
                <a:tc>
                  <a:txBody>
                    <a:bodyPr/>
                    <a:lstStyle/>
                    <a:p>
                      <a:endParaRPr lang="zh-CN" altLang="en-US" dirty="0"/>
                    </a:p>
                  </a:txBody>
                  <a:tcPr/>
                </a:tc>
                <a:extLst>
                  <a:ext uri="{0D108BD9-81ED-4DB2-BD59-A6C34878D82A}">
                    <a16:rowId xmlns:a16="http://schemas.microsoft.com/office/drawing/2014/main" val="3726299051"/>
                  </a:ext>
                </a:extLst>
              </a:tr>
            </a:tbl>
          </a:graphicData>
        </a:graphic>
      </p:graphicFrame>
    </p:spTree>
    <p:extLst>
      <p:ext uri="{BB962C8B-B14F-4D97-AF65-F5344CB8AC3E}">
        <p14:creationId xmlns:p14="http://schemas.microsoft.com/office/powerpoint/2010/main" val="566017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E1BD2-22F3-BC01-2958-276F1244F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867" y="0"/>
            <a:ext cx="11458266" cy="6858000"/>
          </a:xfrm>
          <a:prstGeom prst="rect">
            <a:avLst/>
          </a:prstGeom>
        </p:spPr>
      </p:pic>
      <p:sp>
        <p:nvSpPr>
          <p:cNvPr id="9" name="文本框 8">
            <a:extLst>
              <a:ext uri="{FF2B5EF4-FFF2-40B4-BE49-F238E27FC236}">
                <a16:creationId xmlns:a16="http://schemas.microsoft.com/office/drawing/2014/main" id="{BA498480-35ED-BED6-22F5-E25F6ECFCB3C}"/>
              </a:ext>
            </a:extLst>
          </p:cNvPr>
          <p:cNvSpPr txBox="1"/>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改进优化</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PGA-MAP-Elites</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8E8E82A0-A95C-B9A8-517F-7AF46F18B3E0}"/>
              </a:ext>
            </a:extLst>
          </p:cNvPr>
          <p:cNvSpPr txBox="1"/>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改进优化</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PGA-MAP-Elites</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pic>
        <p:nvPicPr>
          <p:cNvPr id="6" name="图片 5"/>
          <p:cNvPicPr>
            <a:picLocks noChangeAspect="1"/>
          </p:cNvPicPr>
          <p:nvPr/>
        </p:nvPicPr>
        <p:blipFill>
          <a:blip r:embed="rId4"/>
          <a:srcRect t="13261"/>
          <a:stretch>
            <a:fillRect/>
          </a:stretch>
        </p:blipFill>
        <p:spPr>
          <a:xfrm>
            <a:off x="704850" y="1192530"/>
            <a:ext cx="8365490" cy="5760720"/>
          </a:xfrm>
          <a:prstGeom prst="rect">
            <a:avLst/>
          </a:prstGeom>
        </p:spPr>
      </p:pic>
      <p:sp>
        <p:nvSpPr>
          <p:cNvPr id="8" name="文本框 7"/>
          <p:cNvSpPr txBox="1"/>
          <p:nvPr/>
        </p:nvSpPr>
        <p:spPr>
          <a:xfrm>
            <a:off x="402590" y="318135"/>
            <a:ext cx="267652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5F493F"/>
                </a:solidFill>
                <a:effectLst/>
                <a:uLnTx/>
                <a:uFillTx/>
                <a:latin typeface="等线"/>
                <a:ea typeface="等线" panose="02010600030101010101" pitchFamily="2" charset="-122"/>
                <a:cs typeface="+mn-cs"/>
                <a:sym typeface="+mn-ea"/>
              </a:rPr>
              <a:t>策略与价值函数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402590" y="318135"/>
            <a:ext cx="196405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5F493F"/>
                </a:solidFill>
                <a:effectLst/>
                <a:uLnTx/>
                <a:uFillTx/>
                <a:latin typeface="等线"/>
                <a:ea typeface="等线" panose="02010600030101010101" pitchFamily="2" charset="-122"/>
                <a:cs typeface="+mn-cs"/>
                <a:sym typeface="+mn-ea"/>
              </a:rPr>
              <a:t>贝尔曼方程</a:t>
            </a:r>
          </a:p>
        </p:txBody>
      </p:sp>
      <p:pic>
        <p:nvPicPr>
          <p:cNvPr id="2" name="图片 1"/>
          <p:cNvPicPr>
            <a:picLocks noChangeAspect="1"/>
          </p:cNvPicPr>
          <p:nvPr/>
        </p:nvPicPr>
        <p:blipFill>
          <a:blip r:embed="rId4"/>
          <a:stretch>
            <a:fillRect/>
          </a:stretch>
        </p:blipFill>
        <p:spPr>
          <a:xfrm>
            <a:off x="785495" y="1757680"/>
            <a:ext cx="4973955" cy="3342640"/>
          </a:xfrm>
          <a:prstGeom prst="rect">
            <a:avLst/>
          </a:prstGeom>
        </p:spPr>
      </p:pic>
      <p:pic>
        <p:nvPicPr>
          <p:cNvPr id="4" name="图片 3"/>
          <p:cNvPicPr>
            <a:picLocks noChangeAspect="1"/>
          </p:cNvPicPr>
          <p:nvPr/>
        </p:nvPicPr>
        <p:blipFill>
          <a:blip r:embed="rId5"/>
          <a:stretch>
            <a:fillRect/>
          </a:stretch>
        </p:blipFill>
        <p:spPr>
          <a:xfrm>
            <a:off x="6102350" y="1757680"/>
            <a:ext cx="5498465" cy="26790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402590" y="318135"/>
            <a:ext cx="267652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5F493F"/>
                </a:solidFill>
                <a:effectLst/>
                <a:uLnTx/>
                <a:uFillTx/>
                <a:latin typeface="等线"/>
                <a:ea typeface="等线" panose="02010600030101010101" pitchFamily="2" charset="-122"/>
                <a:cs typeface="+mn-cs"/>
                <a:sym typeface="+mn-ea"/>
              </a:rPr>
              <a:t>贝尔曼最优方程</a:t>
            </a:r>
          </a:p>
        </p:txBody>
      </p:sp>
      <p:sp>
        <p:nvSpPr>
          <p:cNvPr id="5" name="文本框 4"/>
          <p:cNvSpPr txBox="1"/>
          <p:nvPr/>
        </p:nvSpPr>
        <p:spPr>
          <a:xfrm>
            <a:off x="402590" y="3181985"/>
            <a:ext cx="5588000"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贝尔曼最优方程阐述了一个事实：最优策略下各个状态的价值一定等于这个状态下最优动作的期望回报</a:t>
            </a:r>
          </a:p>
        </p:txBody>
      </p:sp>
      <p:pic>
        <p:nvPicPr>
          <p:cNvPr id="6" name="图片 5"/>
          <p:cNvPicPr>
            <a:picLocks noChangeAspect="1"/>
          </p:cNvPicPr>
          <p:nvPr/>
        </p:nvPicPr>
        <p:blipFill>
          <a:blip r:embed="rId4"/>
          <a:stretch>
            <a:fillRect/>
          </a:stretch>
        </p:blipFill>
        <p:spPr>
          <a:xfrm>
            <a:off x="402590" y="1593215"/>
            <a:ext cx="5711825" cy="1166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402590" y="318135"/>
            <a:ext cx="267652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5F493F"/>
                </a:solidFill>
                <a:effectLst/>
                <a:uLnTx/>
                <a:uFillTx/>
                <a:latin typeface="等线"/>
                <a:ea typeface="等线" panose="02010600030101010101" pitchFamily="2" charset="-122"/>
                <a:cs typeface="+mn-cs"/>
                <a:sym typeface="+mn-ea"/>
              </a:rPr>
              <a:t>贝尔曼最优方程</a:t>
            </a:r>
          </a:p>
        </p:txBody>
      </p:sp>
      <p:pic>
        <p:nvPicPr>
          <p:cNvPr id="2" name="图片 1"/>
          <p:cNvPicPr>
            <a:picLocks noChangeAspect="1"/>
          </p:cNvPicPr>
          <p:nvPr/>
        </p:nvPicPr>
        <p:blipFill>
          <a:blip r:embed="rId4"/>
          <a:stretch>
            <a:fillRect/>
          </a:stretch>
        </p:blipFill>
        <p:spPr>
          <a:xfrm>
            <a:off x="402590" y="4241165"/>
            <a:ext cx="6304915" cy="1896745"/>
          </a:xfrm>
          <a:prstGeom prst="rect">
            <a:avLst/>
          </a:prstGeom>
        </p:spPr>
      </p:pic>
      <p:pic>
        <p:nvPicPr>
          <p:cNvPr id="8" name="334E55B0-647D-440b-865C-3EC943EB4CBC-1" descr="wpsoffice"/>
          <p:cNvPicPr>
            <a:picLocks noChangeAspect="1"/>
          </p:cNvPicPr>
          <p:nvPr/>
        </p:nvPicPr>
        <p:blipFill>
          <a:blip r:embed="rId5"/>
          <a:stretch>
            <a:fillRect/>
          </a:stretch>
        </p:blipFill>
        <p:spPr>
          <a:xfrm>
            <a:off x="402590" y="3194685"/>
            <a:ext cx="5702300" cy="859155"/>
          </a:xfrm>
          <a:prstGeom prst="rect">
            <a:avLst/>
          </a:prstGeom>
        </p:spPr>
      </p:pic>
      <p:pic>
        <p:nvPicPr>
          <p:cNvPr id="9" name="图片 8"/>
          <p:cNvPicPr>
            <a:picLocks noChangeAspect="1"/>
          </p:cNvPicPr>
          <p:nvPr/>
        </p:nvPicPr>
        <p:blipFill>
          <a:blip r:embed="rId6"/>
          <a:stretch>
            <a:fillRect/>
          </a:stretch>
        </p:blipFill>
        <p:spPr>
          <a:xfrm>
            <a:off x="402590" y="1238885"/>
            <a:ext cx="4076700" cy="1783715"/>
          </a:xfrm>
          <a:prstGeom prst="rect">
            <a:avLst/>
          </a:prstGeom>
        </p:spPr>
      </p:pic>
      <p:pic>
        <p:nvPicPr>
          <p:cNvPr id="12" name="图片 11"/>
          <p:cNvPicPr>
            <a:picLocks noChangeAspect="1"/>
          </p:cNvPicPr>
          <p:nvPr/>
        </p:nvPicPr>
        <p:blipFill>
          <a:blip r:embed="rId7"/>
          <a:stretch>
            <a:fillRect/>
          </a:stretch>
        </p:blipFill>
        <p:spPr>
          <a:xfrm>
            <a:off x="4745990" y="2199640"/>
            <a:ext cx="5795645" cy="807720"/>
          </a:xfrm>
          <a:prstGeom prst="rect">
            <a:avLst/>
          </a:prstGeom>
        </p:spPr>
      </p:pic>
      <p:sp>
        <p:nvSpPr>
          <p:cNvPr id="13" name="文本框 12"/>
          <p:cNvSpPr txBox="1"/>
          <p:nvPr/>
        </p:nvSpPr>
        <p:spPr>
          <a:xfrm>
            <a:off x="4875530" y="1609090"/>
            <a:ext cx="55626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s1-&gt;s2 s3-&gt;s2 s2-&gt;s2</a:t>
            </a:r>
          </a:p>
        </p:txBody>
      </p:sp>
      <p:sp>
        <p:nvSpPr>
          <p:cNvPr id="14" name="文本框 13"/>
          <p:cNvSpPr txBox="1"/>
          <p:nvPr/>
        </p:nvSpPr>
        <p:spPr>
          <a:xfrm>
            <a:off x="7088505" y="4311015"/>
            <a:ext cx="451231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根据贝尔曼方程的解，可求出每个状态下每个动作的</a:t>
            </a: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q</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值。每个状态选最大的</a:t>
            </a: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q</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值进行</a:t>
            </a: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value</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的更新，循环多次直至找到最优解。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402590" y="318135"/>
            <a:ext cx="2676525"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5F493F"/>
                </a:solidFill>
                <a:effectLst/>
                <a:uLnTx/>
                <a:uFillTx/>
                <a:latin typeface="等线"/>
                <a:ea typeface="等线" panose="02010600030101010101" pitchFamily="2" charset="-122"/>
                <a:cs typeface="+mn-cs"/>
                <a:sym typeface="+mn-ea"/>
              </a:rPr>
              <a:t>贝尔曼最优方程</a:t>
            </a:r>
          </a:p>
        </p:txBody>
      </p:sp>
      <p:sp>
        <p:nvSpPr>
          <p:cNvPr id="2" name="文本框 1"/>
          <p:cNvSpPr txBox="1"/>
          <p:nvPr/>
        </p:nvSpPr>
        <p:spPr>
          <a:xfrm>
            <a:off x="402590" y="1461135"/>
            <a:ext cx="7787640" cy="258445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从长期来看贪心策略也是最优的，这是由于</a:t>
            </a: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本身已经包含了未来所有可能的行为所产生的回报影响。定义 </a:t>
            </a: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的意义就在于，我们可以将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最优的长期（全局）回报期望值转化为每个状态对应的一个当前局部量的计算。因此，一次单步搜索就可以产生长期（或说全局）最优的动作序列</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显式求解贝尔曼最优方程给岀了找到一个最优策略的方法，也就是一个解决强化学习问题的方法。但是，这个方法很少是直接有效的。这类似于</a:t>
            </a:r>
            <a:r>
              <a:rPr kumimoji="0" lang="zh-CN" altLang="en-US" sz="18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穷举搜索</a:t>
            </a:r>
            <a:r>
              <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，预估所有的可能性，计算每种可能性出现的概率及其期望收益。我们通常只能用近似解法来解决这类问题。</a:t>
            </a:r>
          </a:p>
        </p:txBody>
      </p:sp>
      <p:pic>
        <p:nvPicPr>
          <p:cNvPr id="4" name="334E55B0-647D-440b-865C-3EC943EB4CBC-2" descr="wpsoffice"/>
          <p:cNvPicPr>
            <a:picLocks noChangeAspect="1"/>
          </p:cNvPicPr>
          <p:nvPr/>
        </p:nvPicPr>
        <p:blipFill>
          <a:blip r:embed="rId4"/>
          <a:stretch>
            <a:fillRect/>
          </a:stretch>
        </p:blipFill>
        <p:spPr>
          <a:xfrm>
            <a:off x="4890135" y="1524000"/>
            <a:ext cx="339725" cy="243205"/>
          </a:xfrm>
          <a:prstGeom prst="rect">
            <a:avLst/>
          </a:prstGeom>
        </p:spPr>
      </p:pic>
      <p:pic>
        <p:nvPicPr>
          <p:cNvPr id="8" name="334E55B0-647D-440b-865C-3EC943EB4CBC-3" descr="wpsoffice"/>
          <p:cNvPicPr>
            <a:picLocks noChangeAspect="1"/>
          </p:cNvPicPr>
          <p:nvPr/>
        </p:nvPicPr>
        <p:blipFill>
          <a:blip r:embed="rId4"/>
          <a:stretch>
            <a:fillRect/>
          </a:stretch>
        </p:blipFill>
        <p:spPr>
          <a:xfrm>
            <a:off x="4008120" y="1767205"/>
            <a:ext cx="339725" cy="2432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BD5973-D893-4D0E-8C51-93DF1AE240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550" y="0"/>
            <a:ext cx="9732899" cy="6858000"/>
          </a:xfrm>
          <a:prstGeom prst="rect">
            <a:avLst/>
          </a:prstGeom>
        </p:spPr>
      </p:pic>
    </p:spTree>
    <p:extLst>
      <p:ext uri="{BB962C8B-B14F-4D97-AF65-F5344CB8AC3E}">
        <p14:creationId xmlns:p14="http://schemas.microsoft.com/office/powerpoint/2010/main" val="88850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EwZTk1MmNhYjk2NjY2NWQ5MGM0NjQ1ZGZjMjdlNjE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292</Words>
  <Application>Microsoft Office PowerPoint</Application>
  <PresentationFormat>宽屏</PresentationFormat>
  <Paragraphs>41</Paragraphs>
  <Slides>10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vt:lpstr>
      <vt:lpstr>华文中宋</vt:lpstr>
      <vt:lpstr>思源黑体 CN Light</vt:lpstr>
      <vt:lpstr>Arial</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chenyilai2002@outlook.com</cp:lastModifiedBy>
  <cp:revision>43</cp:revision>
  <dcterms:created xsi:type="dcterms:W3CDTF">2019-12-18T02:50:00Z</dcterms:created>
  <dcterms:modified xsi:type="dcterms:W3CDTF">2022-11-11T01:40:17Z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2052-11.1.0.10943</vt:lpwstr>
  </property>
  <property fmtid="{D5CDD505-2E9C-101B-9397-08002B2CF9AE}" pid="3" name="ICV">
    <vt:lpwstr>B49ED7CD18B842FDB0BE88C65B6D294A</vt:lpwstr>
  </property>
</Properties>
</file>